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0"/>
  </p:notesMasterIdLst>
  <p:sldIdLst>
    <p:sldId id="256" r:id="rId2"/>
    <p:sldId id="298" r:id="rId3"/>
    <p:sldId id="271" r:id="rId4"/>
    <p:sldId id="299" r:id="rId5"/>
    <p:sldId id="300" r:id="rId6"/>
    <p:sldId id="301" r:id="rId7"/>
    <p:sldId id="304" r:id="rId8"/>
    <p:sldId id="303" r:id="rId9"/>
  </p:sldIdLst>
  <p:sldSz cx="9144000" cy="6858000" type="screen4x3"/>
  <p:notesSz cx="6797675" cy="99298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" initials="K" lastIdx="1" clrIdx="0">
    <p:extLst>
      <p:ext uri="{19B8F6BF-5375-455C-9EA6-DF929625EA0E}">
        <p15:presenceInfo xmlns:p15="http://schemas.microsoft.com/office/powerpoint/2012/main" userId="K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DFDFD"/>
    <a:srgbClr val="FFFFC5"/>
    <a:srgbClr val="B319B7"/>
    <a:srgbClr val="991EB2"/>
    <a:srgbClr val="C63696"/>
    <a:srgbClr val="B21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458" autoAdjust="0"/>
  </p:normalViewPr>
  <p:slideViewPr>
    <p:cSldViewPr>
      <p:cViewPr varScale="1">
        <p:scale>
          <a:sx n="116" d="100"/>
          <a:sy n="116" d="100"/>
        </p:scale>
        <p:origin x="1404" y="96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72" y="54"/>
      </p:cViewPr>
      <p:guideLst>
        <p:guide orient="horz" pos="3126"/>
        <p:guide pos="21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90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90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/>
              <a:pPr>
                <a:defRPr lang="ko-KR"/>
              </a:pPr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1" tIns="45865" rIns="91731" bIns="4586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3"/>
            <a:ext cx="5438140" cy="4468415"/>
          </a:xfrm>
          <a:prstGeom prst="rect">
            <a:avLst/>
          </a:prstGeom>
        </p:spPr>
        <p:txBody>
          <a:bodyPr vert="horz" lIns="91731" tIns="45865" rIns="91731" bIns="45865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1601"/>
            <a:ext cx="2945659" cy="496490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1601"/>
            <a:ext cx="2945659" cy="496490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2021-08-17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03943" y="6500834"/>
            <a:ext cx="3025775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en-US" altLang="ko-KR" sz="2800" dirty="0" err="1"/>
              <a:t>StarGAN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 Tae-</a:t>
            </a:r>
            <a:r>
              <a:rPr lang="en-US" altLang="ko-KR" dirty="0" err="1">
                <a:latin typeface="Arial" panose="020B0604020202020204" pitchFamily="34" charset="0"/>
              </a:rPr>
              <a:t>jin</a:t>
            </a:r>
            <a:r>
              <a:rPr lang="en-US" altLang="ko-KR" dirty="0">
                <a:latin typeface="Arial" panose="020B0604020202020204" pitchFamily="34" charset="0"/>
              </a:rPr>
              <a:t> Woo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Aug 17, 2021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(1/7)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Cambria Math" panose="02040503050406030204" pitchFamily="18" charset="0"/>
              </a:rPr>
              <a:t>Goal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Solving </a:t>
            </a:r>
            <a:r>
              <a:rPr lang="en-US" altLang="ko-KR" dirty="0"/>
              <a:t>scalability and robustness</a:t>
            </a:r>
            <a:r>
              <a:rPr lang="en-US" altLang="ko-KR" dirty="0">
                <a:ea typeface="Cambria Math" panose="02040503050406030204" pitchFamily="18" charset="0"/>
              </a:rPr>
              <a:t> in handling more than two domains</a:t>
            </a:r>
          </a:p>
          <a:p>
            <a:r>
              <a:rPr lang="en-US" altLang="ko-KR" dirty="0">
                <a:ea typeface="Cambria Math" panose="02040503050406030204" pitchFamily="18" charset="0"/>
              </a:rPr>
              <a:t>Motivation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Improving network efficiency in multi-domain image-to-image translation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Learning general features in multi-domain image-to-image translation</a:t>
            </a:r>
          </a:p>
          <a:p>
            <a:r>
              <a:rPr lang="en-US" altLang="ko-KR" dirty="0">
                <a:ea typeface="Cambria Math" panose="02040503050406030204" pitchFamily="18" charset="0"/>
              </a:rPr>
              <a:t>Contribution</a:t>
            </a:r>
          </a:p>
          <a:p>
            <a:pPr lvl="1"/>
            <a:r>
              <a:rPr lang="en-US" altLang="ko-KR" dirty="0"/>
              <a:t>Proposing a single network for multi-domain </a:t>
            </a:r>
            <a:r>
              <a:rPr lang="en-US" altLang="ko-KR" dirty="0">
                <a:ea typeface="Cambria Math" panose="02040503050406030204" pitchFamily="18" charset="0"/>
              </a:rPr>
              <a:t>image-to-image translation</a:t>
            </a:r>
            <a:endParaRPr lang="en-US" altLang="ko-KR" dirty="0"/>
          </a:p>
          <a:p>
            <a:pPr lvl="1"/>
            <a:r>
              <a:rPr lang="en-US" altLang="ko-KR" dirty="0"/>
              <a:t>Proposing joint training method on multi-dataset</a:t>
            </a:r>
          </a:p>
          <a:p>
            <a:pPr lvl="1"/>
            <a:r>
              <a:rPr lang="en-US" altLang="ko-KR" dirty="0"/>
              <a:t>Achieving</a:t>
            </a:r>
            <a:r>
              <a:rPr lang="en-US" altLang="ko-KR" dirty="0">
                <a:ea typeface="Cambria Math" panose="02040503050406030204" pitchFamily="18" charset="0"/>
              </a:rPr>
              <a:t> State-of-the-Art (SOTA) in image-to-image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34710-18E8-450F-BBF6-390A12AB9B18}"/>
              </a:ext>
            </a:extLst>
          </p:cNvPr>
          <p:cNvSpPr txBox="1"/>
          <p:nvPr/>
        </p:nvSpPr>
        <p:spPr>
          <a:xfrm>
            <a:off x="1184441" y="5981693"/>
            <a:ext cx="6768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Multi-domain image-to-image translation results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993DC-B9D8-40F8-A138-B18ED1AA450A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57294-673E-432B-A4E0-2AE7F62B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1315" y="3861048"/>
            <a:ext cx="6761370" cy="21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pPr lvl="1"/>
            <a:r>
              <a:rPr lang="en-US" altLang="ko-KR" dirty="0"/>
              <a:t>Background</a:t>
            </a:r>
          </a:p>
          <a:p>
            <a:pPr lvl="2"/>
            <a:r>
              <a:rPr lang="en-US" altLang="ko-KR" dirty="0"/>
              <a:t>Required prior knowledge in image-to-image translation</a:t>
            </a:r>
          </a:p>
          <a:p>
            <a:pPr lvl="3"/>
            <a:r>
              <a:rPr lang="en-US" altLang="ko-KR" dirty="0"/>
              <a:t>Attribute: Meaningful feature inherent in an image ex) color, gender</a:t>
            </a:r>
          </a:p>
          <a:p>
            <a:pPr lvl="3"/>
            <a:r>
              <a:rPr lang="en-US" altLang="ko-KR" dirty="0"/>
              <a:t>Attribute value: Particular value of an attribute ex) black, female</a:t>
            </a:r>
          </a:p>
          <a:p>
            <a:pPr lvl="3"/>
            <a:r>
              <a:rPr lang="en-US" altLang="ko-KR" dirty="0"/>
              <a:t>Domain: A set of images sharing the same attribute value</a:t>
            </a:r>
          </a:p>
          <a:p>
            <a:pPr lvl="2"/>
            <a:r>
              <a:rPr lang="en-US" altLang="ko-KR" dirty="0"/>
              <a:t>Problems of previous cross-domain models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Separate network required for each domain in multi-domain image translation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Unable to fully utilize the existing global features from entire training data </a:t>
            </a:r>
          </a:p>
          <a:p>
            <a:pPr lvl="1"/>
            <a:r>
              <a:rPr lang="en-US" altLang="ko-KR" dirty="0"/>
              <a:t>Proposals</a:t>
            </a:r>
          </a:p>
          <a:p>
            <a:pPr lvl="2"/>
            <a:r>
              <a:rPr lang="en-US" altLang="ko-KR" dirty="0"/>
              <a:t>Discriminator</a:t>
            </a:r>
          </a:p>
          <a:p>
            <a:pPr lvl="3"/>
            <a:r>
              <a:rPr lang="en-US" altLang="ko-KR" dirty="0"/>
              <a:t>Applying domain classification</a:t>
            </a:r>
          </a:p>
          <a:p>
            <a:pPr lvl="3"/>
            <a:r>
              <a:rPr lang="en-US" altLang="ko-KR" dirty="0"/>
              <a:t>Enable to handle multi-domain task</a:t>
            </a:r>
          </a:p>
          <a:p>
            <a:pPr lvl="2"/>
            <a:r>
              <a:rPr lang="en-US" altLang="ko-KR" dirty="0"/>
              <a:t>Generator</a:t>
            </a:r>
          </a:p>
          <a:p>
            <a:pPr lvl="3"/>
            <a:r>
              <a:rPr lang="en-US" altLang="ko-KR" dirty="0"/>
              <a:t>Applying domain classification</a:t>
            </a:r>
          </a:p>
          <a:p>
            <a:pPr lvl="3"/>
            <a:r>
              <a:rPr lang="en-US" altLang="ko-KR" dirty="0"/>
              <a:t>Applying reconstruction</a:t>
            </a:r>
          </a:p>
          <a:p>
            <a:pPr lvl="3"/>
            <a:r>
              <a:rPr lang="en-US" altLang="ko-KR" dirty="0"/>
              <a:t>Enable to learn general features</a:t>
            </a:r>
          </a:p>
          <a:p>
            <a:pPr lvl="2"/>
            <a:r>
              <a:rPr lang="en-US" altLang="ko-KR" dirty="0"/>
              <a:t>Others</a:t>
            </a:r>
          </a:p>
          <a:p>
            <a:pPr lvl="3"/>
            <a:r>
              <a:rPr lang="en-US" altLang="ko-KR" dirty="0"/>
              <a:t>Applying mask vector</a:t>
            </a:r>
          </a:p>
          <a:p>
            <a:pPr lvl="3"/>
            <a:r>
              <a:rPr lang="en-US" altLang="ko-KR" dirty="0"/>
              <a:t>Enable to handle multi-domain task</a:t>
            </a:r>
          </a:p>
          <a:p>
            <a:pPr lvl="3"/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(2/7)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B60CE-86E0-4DE1-A083-AB3AA14CEE1B}"/>
              </a:ext>
            </a:extLst>
          </p:cNvPr>
          <p:cNvSpPr txBox="1"/>
          <p:nvPr/>
        </p:nvSpPr>
        <p:spPr>
          <a:xfrm>
            <a:off x="5042014" y="5981693"/>
            <a:ext cx="4093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Comparison between cross-domain models and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0C548C-B78F-4589-99F6-79664D1289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2014" y="3646575"/>
            <a:ext cx="4093456" cy="2335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719C9-2D03-4653-B148-D21018CCDEA3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0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</a:p>
          <a:p>
            <a:pPr lvl="1"/>
            <a:r>
              <a:rPr lang="en-US" altLang="ko-KR" dirty="0"/>
              <a:t>Modules</a:t>
            </a:r>
          </a:p>
          <a:p>
            <a:pPr lvl="2"/>
            <a:r>
              <a:rPr lang="en-US" altLang="ko-KR" dirty="0"/>
              <a:t>Discriminator</a:t>
            </a:r>
          </a:p>
          <a:p>
            <a:pPr lvl="3"/>
            <a:r>
              <a:rPr lang="en-US" altLang="ko-KR" dirty="0"/>
              <a:t>Learning to distinguish between real and fake images</a:t>
            </a:r>
          </a:p>
          <a:p>
            <a:pPr lvl="3"/>
            <a:r>
              <a:rPr lang="en-US" altLang="ko-KR" dirty="0"/>
              <a:t>Classifying the real images to its corresponding domain</a:t>
            </a:r>
          </a:p>
          <a:p>
            <a:pPr lvl="2"/>
            <a:r>
              <a:rPr lang="en-US" altLang="ko-KR" dirty="0"/>
              <a:t>Generator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Taking in as input both the image and target domain and generates an fake image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Learning to reconstruct the original image from the fake and original domain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Learning the reconstructed image to be similar to the original image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Generating images indistinguishable from real images and classifiable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(3/7)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B60CE-86E0-4DE1-A083-AB3AA14CEE1B}"/>
              </a:ext>
            </a:extLst>
          </p:cNvPr>
          <p:cNvSpPr txBox="1"/>
          <p:nvPr/>
        </p:nvSpPr>
        <p:spPr>
          <a:xfrm>
            <a:off x="1007604" y="5981693"/>
            <a:ext cx="71287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Overview of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C920C6-A2D3-457F-96F8-D2022FF8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7604" y="3782834"/>
            <a:ext cx="7128792" cy="2198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0CA94-2C3F-4673-BA7B-579249991365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8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Training for multi-domain image-to-image translation</a:t>
                </a:r>
              </a:p>
              <a:p>
                <a:pPr lvl="1"/>
                <a:r>
                  <a:rPr lang="en-US" altLang="ko-KR" dirty="0"/>
                  <a:t>Loss functions</a:t>
                </a:r>
              </a:p>
              <a:p>
                <a:pPr lvl="2"/>
                <a:r>
                  <a:rPr lang="en-US" altLang="ko-KR" dirty="0"/>
                  <a:t>Adversarial loss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𝒔𝒓𝒄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𝒔𝒓𝒄</m:t>
                                </m:r>
                              </m:sub>
                            </m:s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)))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endParaRPr lang="en-US" altLang="ko-KR" b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ko-KR" dirty="0"/>
                  <a:t>: Input real image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𝒔𝒓𝒄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dirty="0"/>
                  <a:t>: Probability distribution over sources given by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ko-KR" dirty="0"/>
                  <a:t>: Target domain label</a:t>
                </a:r>
              </a:p>
              <a:p>
                <a:pPr lvl="2"/>
                <a:r>
                  <a:rPr lang="en-US" altLang="ko-KR" dirty="0"/>
                  <a:t>Domain classification loss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𝒄𝒍𝒔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ko-KR" dirty="0"/>
                  <a:t> for real images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: Original domain label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Probability distribution over original domain labels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𝒄𝒍𝒔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altLang="ko-KR" dirty="0"/>
                  <a:t> for fake images</a:t>
                </a:r>
              </a:p>
              <a:p>
                <a:pPr lvl="2"/>
                <a:r>
                  <a:rPr lang="en-US" altLang="ko-KR" dirty="0"/>
                  <a:t>Reconstruction loss</a:t>
                </a:r>
              </a:p>
              <a:p>
                <a:pPr lvl="3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𝒓𝒆𝒄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Adopting the L1 norm as reconstruction loss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Translating into target domain first, and then reconstructing the original image</a:t>
                </a:r>
              </a:p>
              <a:p>
                <a:pPr lvl="2"/>
                <a:r>
                  <a:rPr lang="en-US" altLang="ko-KR" dirty="0"/>
                  <a:t>Full objective loss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sSubSup>
                      <m:sSub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for discriminator</a:t>
                </a:r>
              </a:p>
              <a:p>
                <a:pPr lvl="3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𝒓𝒆𝒄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𝒓𝒆𝒄</m:t>
                        </m:r>
                      </m:sub>
                    </m:sSub>
                  </m:oMath>
                </a14:m>
                <a:r>
                  <a:rPr lang="en-US" altLang="ko-KR" dirty="0"/>
                  <a:t> for generator</a:t>
                </a:r>
              </a:p>
              <a:p>
                <a:pPr lvl="3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𝒓𝒆𝒄</m:t>
                        </m:r>
                      </m:sub>
                    </m:sSub>
                  </m:oMath>
                </a14:m>
                <a:r>
                  <a:rPr lang="en-US" altLang="ko-KR" dirty="0"/>
                  <a:t>: Hyper-parameters that control the relative importance among losses</a:t>
                </a:r>
              </a:p>
              <a:p>
                <a:pPr marL="1371600" marR="0" lvl="3" indent="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584" b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(4/7)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AF785-5FB5-4128-9CB8-B3164A289EF5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3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Training with multiple dataset</a:t>
                </a:r>
              </a:p>
              <a:p>
                <a:pPr lvl="1"/>
                <a:r>
                  <a:rPr lang="en-US" altLang="ko-KR" dirty="0"/>
                  <a:t>Mask vector</a:t>
                </a:r>
              </a:p>
              <a:p>
                <a:pPr lvl="2"/>
                <a:r>
                  <a:rPr lang="en-US" altLang="ko-KR" dirty="0"/>
                  <a:t>Previous problems</a:t>
                </a:r>
                <a:endParaRPr lang="en-US" altLang="ko-KR" b="1" dirty="0"/>
              </a:p>
              <a:p>
                <a:pPr lvl="3"/>
                <a:r>
                  <a:rPr lang="en-US" altLang="ko-KR" dirty="0"/>
                  <a:t>Only partially known label information is given when learning multiple dataset</a:t>
                </a:r>
              </a:p>
              <a:p>
                <a:pPr lvl="2"/>
                <a:r>
                  <a:rPr lang="en-US" altLang="ko-KR" dirty="0"/>
                  <a:t>Solution</a:t>
                </a:r>
                <a:endParaRPr lang="en-US" altLang="ko-KR" b="1" dirty="0"/>
              </a:p>
              <a:p>
                <a:pPr lvl="3"/>
                <a:r>
                  <a:rPr lang="en-US" altLang="ko-KR" dirty="0"/>
                  <a:t>Introducing mask vector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  <m:r>
                      <a:rPr lang="en-US" altLang="ko-KR" b="1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,...,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i="1" dirty="0"/>
              </a:p>
              <a:p>
                <a:pPr lvl="1"/>
                <a:r>
                  <a:rPr lang="en-US" altLang="ko-KR" dirty="0"/>
                  <a:t>Training strategy</a:t>
                </a:r>
                <a:endParaRPr lang="en-US" altLang="ko-KR" b="0" dirty="0"/>
              </a:p>
              <a:p>
                <a:pPr lvl="2"/>
                <a:r>
                  <a:rPr lang="en-US" altLang="ko-KR" dirty="0"/>
                  <a:t>Cross-over method </a:t>
                </a:r>
              </a:p>
              <a:p>
                <a:pPr lvl="3"/>
                <a:r>
                  <a:rPr lang="en-US" altLang="ko-KR" dirty="0"/>
                  <a:t>Ignoring and focusing on specified labels by taking mask vector as an input</a:t>
                </a:r>
              </a:p>
              <a:p>
                <a:pPr marL="1371600" marR="0" lvl="3" indent="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(5/7)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F9D557-C6DE-4998-8130-CDC1F419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167" y="3573016"/>
            <a:ext cx="7128792" cy="2407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D4C23-D509-4F73-BE4F-56310431EBC2}"/>
              </a:ext>
            </a:extLst>
          </p:cNvPr>
          <p:cNvSpPr txBox="1"/>
          <p:nvPr/>
        </p:nvSpPr>
        <p:spPr>
          <a:xfrm>
            <a:off x="1007604" y="5981693"/>
            <a:ext cx="71287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Overview of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training with both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RaFD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BC083-E96E-416A-9F71-9EC1580A93F0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2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</a:p>
          <a:p>
            <a:pPr lvl="1"/>
            <a:r>
              <a:rPr lang="en-US" altLang="ko-KR" dirty="0"/>
              <a:t>Qualitative evaluation</a:t>
            </a:r>
          </a:p>
          <a:p>
            <a:pPr lvl="2"/>
            <a:r>
              <a:rPr lang="en-US" altLang="ko-KR" dirty="0"/>
              <a:t>Reasons for SOTA</a:t>
            </a:r>
          </a:p>
          <a:p>
            <a:pPr lvl="3"/>
            <a:r>
              <a:rPr lang="en-US" altLang="ko-KR" dirty="0"/>
              <a:t>Regularization effect through multi-domain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Learning reliable features universally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dirty="0"/>
              <a:t>Maintaining spatial information using </a:t>
            </a:r>
            <a:r>
              <a:rPr lang="en-US" altLang="ko-KR" dirty="0" err="1"/>
              <a:t>ConvNet</a:t>
            </a:r>
            <a:endParaRPr lang="en-US" altLang="ko-KR" dirty="0"/>
          </a:p>
          <a:p>
            <a:pPr lvl="1"/>
            <a:r>
              <a:rPr lang="en-US" altLang="ko-KR" dirty="0"/>
              <a:t>Quantitative evaluation</a:t>
            </a:r>
          </a:p>
          <a:p>
            <a:pPr lvl="2"/>
            <a:r>
              <a:rPr lang="en-US" altLang="ko-KR" dirty="0"/>
              <a:t>AMT perceptual evaluation</a:t>
            </a:r>
          </a:p>
          <a:p>
            <a:pPr lvl="3"/>
            <a:r>
              <a:rPr lang="en-US" altLang="ko-KR" dirty="0"/>
              <a:t>Achieving 1</a:t>
            </a:r>
            <a:r>
              <a:rPr lang="en-US" altLang="ko-KR" baseline="30000" dirty="0"/>
              <a:t>st</a:t>
            </a:r>
            <a:r>
              <a:rPr lang="en-US" altLang="ko-KR" dirty="0"/>
              <a:t> ranking on both single and</a:t>
            </a:r>
          </a:p>
          <a:p>
            <a:pPr marL="1371600" lvl="3" indent="0">
              <a:buNone/>
            </a:pPr>
            <a:r>
              <a:rPr lang="en-US" altLang="ko-KR" dirty="0"/>
              <a:t>     multi-attribute transfer task</a:t>
            </a:r>
          </a:p>
          <a:p>
            <a:pPr lvl="2"/>
            <a:r>
              <a:rPr lang="en-US" altLang="ko-KR" dirty="0"/>
              <a:t>Efficiency</a:t>
            </a:r>
          </a:p>
          <a:p>
            <a:pPr lvl="3"/>
            <a:r>
              <a:rPr lang="en-US" altLang="ko-KR" dirty="0"/>
              <a:t>Having fewer parameters than others </a:t>
            </a:r>
          </a:p>
          <a:p>
            <a:pPr lvl="3"/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(6/7)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B60CE-86E0-4DE1-A083-AB3AA14CEE1B}"/>
              </a:ext>
            </a:extLst>
          </p:cNvPr>
          <p:cNvSpPr txBox="1"/>
          <p:nvPr/>
        </p:nvSpPr>
        <p:spPr>
          <a:xfrm>
            <a:off x="532679" y="6028241"/>
            <a:ext cx="3973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Facial attribute transfer results on the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F9644-1AE5-4609-8778-1AB94A8E18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4288123"/>
            <a:ext cx="3960000" cy="1740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553ACC-BCB2-4E65-8327-C85D9B43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0445" y="1488873"/>
            <a:ext cx="3353555" cy="882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2ED858-BA3B-43A8-90A0-3112AC6E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8074" y="2792543"/>
            <a:ext cx="3457571" cy="10875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C2B410-DA95-40BA-9996-2DF28F391F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991" y="4288123"/>
            <a:ext cx="3960000" cy="1740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18B37-4157-45B2-B733-AC6B185DABC6}"/>
              </a:ext>
            </a:extLst>
          </p:cNvPr>
          <p:cNvSpPr txBox="1"/>
          <p:nvPr/>
        </p:nvSpPr>
        <p:spPr>
          <a:xfrm>
            <a:off x="4502246" y="6028241"/>
            <a:ext cx="39737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Facial attribute transfer results on the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D75EC-4710-43CA-B7F9-84207A64C66B}"/>
              </a:ext>
            </a:extLst>
          </p:cNvPr>
          <p:cNvSpPr txBox="1"/>
          <p:nvPr/>
        </p:nvSpPr>
        <p:spPr>
          <a:xfrm>
            <a:off x="5790445" y="2374498"/>
            <a:ext cx="33535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AMT perceptual evaluation results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01396-A96D-4F67-AB4C-4C8797C732E7}"/>
              </a:ext>
            </a:extLst>
          </p:cNvPr>
          <p:cNvSpPr txBox="1"/>
          <p:nvPr/>
        </p:nvSpPr>
        <p:spPr>
          <a:xfrm>
            <a:off x="5688124" y="3880057"/>
            <a:ext cx="3455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errors and the number of parameters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13BE0-DE0E-4A88-A54D-77C84B0E0734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2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Effect of joint training</a:t>
                </a:r>
              </a:p>
              <a:p>
                <a:pPr lvl="2"/>
                <a:r>
                  <a:rPr lang="en-US" altLang="ko-KR" dirty="0"/>
                  <a:t>Qualitative evaluation</a:t>
                </a:r>
              </a:p>
              <a:p>
                <a:pPr lvl="3"/>
                <a:r>
                  <a:rPr lang="en-US" altLang="ko-KR" dirty="0"/>
                  <a:t>Showing higher visual quality in joint training, not blurry and gray backgrounds</a:t>
                </a:r>
              </a:p>
              <a:p>
                <a:pPr lvl="2"/>
                <a:r>
                  <a:rPr lang="en-US" altLang="ko-KR" dirty="0"/>
                  <a:t>Reasons for higher visual quality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Enable to learn with both datasets in joint training, but not in single training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Enable to improve low-level tasks, which is beneficial to learning</a:t>
                </a:r>
              </a:p>
              <a:p>
                <a:pPr lvl="1"/>
                <a:r>
                  <a:rPr lang="en-US" altLang="ko-KR" dirty="0"/>
                  <a:t>Effect of mask vector</a:t>
                </a:r>
              </a:p>
              <a:p>
                <a:pPr lvl="2"/>
                <a:r>
                  <a:rPr lang="en-US" altLang="ko-KR" dirty="0"/>
                  <a:t>Testing method</a:t>
                </a:r>
              </a:p>
              <a:p>
                <a:pPr lvl="3"/>
                <a:r>
                  <a:rPr lang="en-US" altLang="ko-KR" dirty="0"/>
                  <a:t>Intentionally making to training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ko-KR" dirty="0"/>
                  <a:t> with wrong mask vector</a:t>
                </a:r>
              </a:p>
              <a:p>
                <a:pPr lvl="2"/>
                <a:r>
                  <a:rPr lang="en-US" altLang="ko-KR" dirty="0"/>
                  <a:t>Qualitative evaluation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Showing fails to synthesis facial expressions</a:t>
                </a:r>
              </a:p>
              <a:p>
                <a:pPr marL="1600200" marR="0" lvl="3" indent="-228600" algn="l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lang="en-US" altLang="ko-KR" dirty="0"/>
                  <a:t>Enable to confirm that mask vector makes </a:t>
                </a:r>
                <a:r>
                  <a:rPr lang="en-US" altLang="ko-KR" dirty="0" err="1"/>
                  <a:t>StarGAN</a:t>
                </a:r>
                <a:r>
                  <a:rPr lang="en-US" altLang="ko-KR" dirty="0"/>
                  <a:t> better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6CA8C651-4BE9-4E0A-B1A1-58F70F3C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lang="en-US" altLang="ko-KR" sz="1800" dirty="0" err="1"/>
              <a:t>StarGAN</a:t>
            </a:r>
            <a:r>
              <a:rPr lang="en-US" altLang="ko-KR" sz="1800" dirty="0"/>
              <a:t>: Unified Generative Adversarial Networks for Multi-Domain Image-to-Image Translation [Y. Choi et al., 2018] (7/7)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B60CE-86E0-4DE1-A083-AB3AA14CEE1B}"/>
              </a:ext>
            </a:extLst>
          </p:cNvPr>
          <p:cNvSpPr txBox="1"/>
          <p:nvPr/>
        </p:nvSpPr>
        <p:spPr>
          <a:xfrm>
            <a:off x="265175" y="5981693"/>
            <a:ext cx="52212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Facial expression synthesis results of single and joint dataset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867B7-63BC-46BA-A2FC-8782B87F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177015"/>
            <a:ext cx="3392425" cy="18046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04D4A5-3C33-4821-81F5-47CF0C54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5" y="4124167"/>
            <a:ext cx="5221225" cy="1857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E09119-1F21-41CE-B0DC-D491B471D3ED}"/>
              </a:ext>
            </a:extLst>
          </p:cNvPr>
          <p:cNvSpPr txBox="1"/>
          <p:nvPr/>
        </p:nvSpPr>
        <p:spPr>
          <a:xfrm>
            <a:off x="5486400" y="5981693"/>
            <a:ext cx="33924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Learned role of the mask vector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C707-CE1D-4022-A976-4956F11DA47A}"/>
              </a:ext>
            </a:extLst>
          </p:cNvPr>
          <p:cNvSpPr txBox="1"/>
          <p:nvPr/>
        </p:nvSpPr>
        <p:spPr>
          <a:xfrm>
            <a:off x="1559275" y="6387683"/>
            <a:ext cx="459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Y. Choi et al., “</a:t>
            </a:r>
            <a:r>
              <a:rPr lang="en-US" altLang="ko-KR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StarGAN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: Unified Generative Adversarial Networks for Multi-Domain</a:t>
            </a:r>
          </a:p>
          <a:p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Translation,” Computer Vision &amp; Pattern Recognition, 2018.</a:t>
            </a:r>
            <a:endParaRPr lang="ko-KR" altLang="en-US" sz="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52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942</Words>
  <Application>Microsoft Office PowerPoint</Application>
  <PresentationFormat>화면 슬라이드 쇼(4:3)</PresentationFormat>
  <Paragraphs>129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Monotype Sorts</vt:lpstr>
      <vt:lpstr>굴림</vt:lpstr>
      <vt:lpstr>맑은 고딕</vt:lpstr>
      <vt:lpstr>Arial</vt:lpstr>
      <vt:lpstr>Arial Black</vt:lpstr>
      <vt:lpstr>Cambria Math</vt:lpstr>
      <vt:lpstr>Times New Roman</vt:lpstr>
      <vt:lpstr>Wingdings</vt:lpstr>
      <vt:lpstr>Template_CVPR_office2007_by_MS</vt:lpstr>
      <vt:lpstr>StarGAN</vt:lpstr>
      <vt:lpstr>StarGAN: Unified Generative Adversarial Networks for Multi-Domain Image-to-Image Translation [Y. Choi et al., 2018] (1/7)</vt:lpstr>
      <vt:lpstr>StarGAN: Unified Generative Adversarial Networks for Multi-Domain Image-to-Image Translation [Y. Choi et al., 2018] (2/7)</vt:lpstr>
      <vt:lpstr>StarGAN: Unified Generative Adversarial Networks for Multi-Domain Image-to-Image Translation [Y. Choi et al., 2018] (3/7)</vt:lpstr>
      <vt:lpstr>StarGAN: Unified Generative Adversarial Networks for Multi-Domain Image-to-Image Translation [Y. Choi et al., 2018] (4/7)</vt:lpstr>
      <vt:lpstr>StarGAN: Unified Generative Adversarial Networks for Multi-Domain Image-to-Image Translation [Y. Choi et al., 2018] (5/7)</vt:lpstr>
      <vt:lpstr>StarGAN: Unified Generative Adversarial Networks for Multi-Domain Image-to-Image Translation [Y. Choi et al., 2018] (6/7)</vt:lpstr>
      <vt:lpstr>StarGAN: Unified Generative Adversarial Networks for Multi-Domain Image-to-Image Translation [Y. Choi et al., 2018] (7/7)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우 태진</cp:lastModifiedBy>
  <cp:revision>467</cp:revision>
  <cp:lastPrinted>2019-01-09T04:55:21Z</cp:lastPrinted>
  <dcterms:created xsi:type="dcterms:W3CDTF">2014-03-28T01:54:29Z</dcterms:created>
  <dcterms:modified xsi:type="dcterms:W3CDTF">2021-08-17T07:00:00Z</dcterms:modified>
</cp:coreProperties>
</file>